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C27075-6946-4074-E2AB-D2F4B853F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2396C56-F97E-59A6-3CB3-9BDCC653C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22AF0E-2CA1-211B-E9CA-183497357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91FF-B5BD-46DB-826D-902A4623FED8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9F3A67-0A49-DF2D-2048-B5EBC6FDB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9636DA-1FC9-019A-48FE-C8147F03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0D8A-AB4B-4CB2-9411-BCD5C2184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6177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4CF28D-C85E-BD80-AD07-E46F39019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3C1A8E-99C7-B6F8-DCE3-D31357609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330B12-05B3-88B9-689D-B4413AF75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91FF-B5BD-46DB-826D-902A4623FED8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9F5144C-2CE8-B79C-E7E4-593B6C743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19D6798-9B63-2FE3-383E-768A07AB8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0D8A-AB4B-4CB2-9411-BCD5C2184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5270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4E1E5E-E974-FE74-CEE7-469369920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DD38460-7DBB-CAF4-855D-422EE8A2B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180FE5-B3A5-8B99-673A-55C3037B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91FF-B5BD-46DB-826D-902A4623FED8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16D95AD-19B8-4835-6024-C0B9AA71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DD00559-DDA0-65EC-EE31-D948A5533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0D8A-AB4B-4CB2-9411-BCD5C2184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191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692FF9-4EA7-90A9-1203-A159FCF47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B15873-77B9-A2DF-74C1-00D665BCC0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C74069C-0685-1793-A207-A105F2B95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AAB5B27-DF52-BDDC-78D0-406AD445A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91FF-B5BD-46DB-826D-902A4623FED8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9DE45F0-3DE8-499A-CAE7-7B3C46C1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71BDD0-CE74-6DDC-9000-5CF6A0CF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0D8A-AB4B-4CB2-9411-BCD5C2184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698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D06735-74A6-F480-0ADB-3957D8FAA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9CB2FB5-643E-7D98-9A4B-966514F22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A285AB6-6449-A062-BCB7-0019801293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1F35FE7-E738-01DB-83FE-8C34B3FEEE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E34C67F-6468-114E-794E-B62200FD58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4EF26FC-1741-D068-FD85-149211963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91FF-B5BD-46DB-826D-902A4623FED8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1FDE744-8398-03C4-D070-150BAC931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1DBE150-F3CE-3B79-900D-020697783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0D8A-AB4B-4CB2-9411-BCD5C2184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494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82A95C-DF1D-74A1-C169-C335D2956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AB71651-A748-4024-7746-E1887E886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91FF-B5BD-46DB-826D-902A4623FED8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E80C9C9-14F6-B996-165E-FBF59CB31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DF8A099-4B72-0155-342C-7D4B1660C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0D8A-AB4B-4CB2-9411-BCD5C2184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7567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56ABCA6-AB1C-A06F-6F1A-FEB83D67B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91FF-B5BD-46DB-826D-902A4623FED8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AEE0BF1-CE2C-99C3-9549-8240F2AED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FA861A4-B224-0BEF-BC34-7154FDA6D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0D8A-AB4B-4CB2-9411-BCD5C2184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73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733985-B020-42F5-AB2A-F77CE06A3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6F2015-C29A-C04D-EB72-04412CFAE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A5AB8DD-B076-9CDB-C337-B6B161F3A2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183F722-4EEF-3FA7-74CC-2A0858AD0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91FF-B5BD-46DB-826D-902A4623FED8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71D5E8B-28E9-0115-2851-2AEBAD427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C2B03D0-7413-9141-5337-D593A0831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0D8A-AB4B-4CB2-9411-BCD5C2184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922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BB16CC-EEBC-DF31-6F64-5E478A97F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D89EE6D-48D5-BBE2-0008-3307CF69D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D737C34-8FEE-191A-2D15-52D8DBDFCD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347538-BBF6-C389-0961-1C656889F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91FF-B5BD-46DB-826D-902A4623FED8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D0E0D5F-2B5D-B744-84C2-5924CFA98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8A2B0B8-2385-DBC2-0DEC-4F6972B41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0D8A-AB4B-4CB2-9411-BCD5C2184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5127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70C027-0578-AD18-38AE-F63EEEF5B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9D6E4E3-7BD8-C0A9-63F3-5F4606515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88A2F7E-B1E3-70F2-5E66-D92541BB1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91FF-B5BD-46DB-826D-902A4623FED8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AA6E656-698D-38CD-DF13-A11A0A394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E82A72-3BC9-72FE-4AE3-BDE3BC188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0D8A-AB4B-4CB2-9411-BCD5C2184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726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32A50F6-A071-0BBE-C1D8-6B9594B4F8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6DA5BD0-5D58-6152-E5DC-CC2A20A2D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90FA84-5CEC-B4CC-319B-5BCE093EE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91FF-B5BD-46DB-826D-902A4623FED8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A9FA43-997B-2380-9C0D-A6882260F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DF29D3-2CC9-3D97-1F37-CA70E896C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0D8A-AB4B-4CB2-9411-BCD5C2184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2382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78884F6-8D5A-A5D3-425A-684DB3F3C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29D66CF-51C4-9E69-ADD3-1B7EF7FF1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AD5D33-2B57-5944-27FB-8998930B2B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EB91FF-B5BD-46DB-826D-902A4623FED8}" type="datetimeFigureOut">
              <a:rPr lang="nb-NO" smtClean="0"/>
              <a:t>22.09.2024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C8E23B-FA2C-9B80-E090-ED5A0008D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835E803-BCA3-3076-862A-F0BBF4DE0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370D8A-AB4B-4CB2-9411-BCD5C2184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186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ashboard.blooket.com/set/66f07cec94ef5bc1bcc815d3" TargetMode="External"/><Relationship Id="rId7" Type="http://schemas.openxmlformats.org/officeDocument/2006/relationships/image" Target="../media/image26.jpg"/><Relationship Id="rId2" Type="http://schemas.openxmlformats.org/officeDocument/2006/relationships/hyperlink" Target="https://create.kahoot.it/share/eventyrquiz/6a6c6e3e-98fe-4bbe-8689-c2acb73fa27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29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8.jp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Et bilde som inneholder tre, utendørs, klær, person&#10;&#10;Automatisk generert beskrivelse">
            <a:extLst>
              <a:ext uri="{FF2B5EF4-FFF2-40B4-BE49-F238E27FC236}">
                <a16:creationId xmlns:a16="http://schemas.microsoft.com/office/drawing/2014/main" id="{17986FF7-3F91-A283-6C87-24FEEAE62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6" r="6" b="6"/>
          <a:stretch/>
        </p:blipFill>
        <p:spPr>
          <a:xfrm>
            <a:off x="4" y="-6236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13" name="Bilde 12" descr="Et bilde som inneholder fjærkre, utendørs, fugl, gress&#10;&#10;Automatisk generert beskrivelse">
            <a:extLst>
              <a:ext uri="{FF2B5EF4-FFF2-40B4-BE49-F238E27FC236}">
                <a16:creationId xmlns:a16="http://schemas.microsoft.com/office/drawing/2014/main" id="{271A16B3-4175-5B7C-36D9-0CD51E69B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9" r="5" b="19661"/>
          <a:stretch/>
        </p:blipFill>
        <p:spPr>
          <a:xfrm>
            <a:off x="4675539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11" name="Bilde 10" descr="Et bilde som inneholder pattedyr, utendørs, bjørn, vann&#10;&#10;Automatisk generert beskrivelse">
            <a:extLst>
              <a:ext uri="{FF2B5EF4-FFF2-40B4-BE49-F238E27FC236}">
                <a16:creationId xmlns:a16="http://schemas.microsoft.com/office/drawing/2014/main" id="{454B7AFA-DF0A-4B0D-73B9-4B124BA021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6" r="-3" b="24511"/>
          <a:stretch/>
        </p:blipFill>
        <p:spPr>
          <a:xfrm>
            <a:off x="7381876" y="9332"/>
            <a:ext cx="4810125" cy="250183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17" name="Bilde 16" descr="Et bilde som inneholder pattedyr, rev, maling, kunst&#10;&#10;Automatisk generert beskrivelse">
            <a:extLst>
              <a:ext uri="{FF2B5EF4-FFF2-40B4-BE49-F238E27FC236}">
                <a16:creationId xmlns:a16="http://schemas.microsoft.com/office/drawing/2014/main" id="{57AE87F5-FC7C-0661-A938-9CB0BCA1EF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2" r="2981" b="-3"/>
          <a:stretch/>
        </p:blipFill>
        <p:spPr>
          <a:xfrm>
            <a:off x="20" y="2658276"/>
            <a:ext cx="3770704" cy="4199724"/>
          </a:xfrm>
          <a:custGeom>
            <a:avLst/>
            <a:gdLst/>
            <a:ahLst/>
            <a:cxnLst/>
            <a:rect l="l" t="t" r="r" b="b"/>
            <a:pathLst>
              <a:path w="3770724" h="4199724">
                <a:moveTo>
                  <a:pt x="0" y="0"/>
                </a:moveTo>
                <a:lnTo>
                  <a:pt x="3770724" y="0"/>
                </a:lnTo>
                <a:lnTo>
                  <a:pt x="1824067" y="4199724"/>
                </a:lnTo>
                <a:lnTo>
                  <a:pt x="0" y="4199724"/>
                </a:lnTo>
                <a:close/>
              </a:path>
            </a:pathLst>
          </a:custGeom>
        </p:spPr>
      </p:pic>
      <p:pic>
        <p:nvPicPr>
          <p:cNvPr id="15" name="Bilde 14" descr="Et bilde som inneholder utendørs, tre, pattedyr, bjørn&#10;&#10;Automatisk generert beskrivelse">
            <a:extLst>
              <a:ext uri="{FF2B5EF4-FFF2-40B4-BE49-F238E27FC236}">
                <a16:creationId xmlns:a16="http://schemas.microsoft.com/office/drawing/2014/main" id="{5FDF076B-2D1C-4DB1-EA8D-95B054365E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" r="1" b="14764"/>
          <a:stretch/>
        </p:blipFill>
        <p:spPr>
          <a:xfrm>
            <a:off x="2013796" y="2661900"/>
            <a:ext cx="5108726" cy="4197911"/>
          </a:xfrm>
          <a:custGeom>
            <a:avLst/>
            <a:gdLst/>
            <a:ahLst/>
            <a:cxnLst/>
            <a:rect l="l" t="t" r="r" b="b"/>
            <a:pathLst>
              <a:path w="5108726" h="4197911">
                <a:moveTo>
                  <a:pt x="1945141" y="0"/>
                </a:moveTo>
                <a:lnTo>
                  <a:pt x="5108726" y="0"/>
                </a:lnTo>
                <a:lnTo>
                  <a:pt x="3163585" y="4197911"/>
                </a:lnTo>
                <a:lnTo>
                  <a:pt x="3157362" y="4197911"/>
                </a:lnTo>
                <a:lnTo>
                  <a:pt x="1967571" y="4197911"/>
                </a:lnTo>
                <a:lnTo>
                  <a:pt x="31752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23" name="Freeform 43">
            <a:extLst>
              <a:ext uri="{FF2B5EF4-FFF2-40B4-BE49-F238E27FC236}">
                <a16:creationId xmlns:a16="http://schemas.microsoft.com/office/drawing/2014/main" id="{AAD8F19F-4A55-467B-BED0-8837659A9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53050" y="2660089"/>
            <a:ext cx="6838950" cy="4197911"/>
          </a:xfrm>
          <a:custGeom>
            <a:avLst/>
            <a:gdLst>
              <a:gd name="connsiteX0" fmla="*/ 4893809 w 6838950"/>
              <a:gd name="connsiteY0" fmla="*/ 0 h 4197911"/>
              <a:gd name="connsiteX1" fmla="*/ 4887586 w 6838950"/>
              <a:gd name="connsiteY1" fmla="*/ 0 h 4197911"/>
              <a:gd name="connsiteX2" fmla="*/ 3697795 w 6838950"/>
              <a:gd name="connsiteY2" fmla="*/ 0 h 4197911"/>
              <a:gd name="connsiteX3" fmla="*/ 2047750 w 6838950"/>
              <a:gd name="connsiteY3" fmla="*/ 0 h 4197911"/>
              <a:gd name="connsiteX4" fmla="*/ 0 w 6838950"/>
              <a:gd name="connsiteY4" fmla="*/ 0 h 4197911"/>
              <a:gd name="connsiteX5" fmla="*/ 0 w 6838950"/>
              <a:gd name="connsiteY5" fmla="*/ 4197911 h 4197911"/>
              <a:gd name="connsiteX6" fmla="*/ 6838950 w 6838950"/>
              <a:gd name="connsiteY6" fmla="*/ 4197911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8950" h="4197911">
                <a:moveTo>
                  <a:pt x="4893809" y="0"/>
                </a:moveTo>
                <a:lnTo>
                  <a:pt x="4887586" y="0"/>
                </a:lnTo>
                <a:lnTo>
                  <a:pt x="3697795" y="0"/>
                </a:lnTo>
                <a:lnTo>
                  <a:pt x="2047750" y="0"/>
                </a:lnTo>
                <a:lnTo>
                  <a:pt x="0" y="0"/>
                </a:lnTo>
                <a:lnTo>
                  <a:pt x="0" y="4197911"/>
                </a:lnTo>
                <a:lnTo>
                  <a:pt x="6838950" y="4197911"/>
                </a:lnTo>
                <a:close/>
              </a:path>
            </a:pathLst>
          </a:custGeom>
          <a:solidFill>
            <a:srgbClr val="553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0F3A90B-753B-5702-E749-7291209EAC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9164" y="4189864"/>
            <a:ext cx="4997354" cy="2163872"/>
          </a:xfrm>
        </p:spPr>
        <p:txBody>
          <a:bodyPr anchor="t">
            <a:normAutofit/>
          </a:bodyPr>
          <a:lstStyle/>
          <a:p>
            <a:pPr algn="r"/>
            <a:r>
              <a:rPr lang="nb-NO">
                <a:solidFill>
                  <a:srgbClr val="FFFFFF"/>
                </a:solidFill>
              </a:rPr>
              <a:t>Eventyr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0B5A459-36BE-7956-FC78-36F5719AC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1876" y="3304307"/>
            <a:ext cx="4234642" cy="826661"/>
          </a:xfrm>
        </p:spPr>
        <p:txBody>
          <a:bodyPr anchor="b">
            <a:normAutofit/>
          </a:bodyPr>
          <a:lstStyle/>
          <a:p>
            <a:pPr algn="r"/>
            <a:endParaRPr lang="nb-NO">
              <a:solidFill>
                <a:srgbClr val="FFFFFF"/>
              </a:solidFill>
            </a:endParaRPr>
          </a:p>
        </p:txBody>
      </p:sp>
      <p:pic>
        <p:nvPicPr>
          <p:cNvPr id="5" name="Bilde 4" descr="Et bilde som inneholder pattedyr, tre, geit, gevir&#10;&#10;Automatisk generert beskrivelse">
            <a:extLst>
              <a:ext uri="{FF2B5EF4-FFF2-40B4-BE49-F238E27FC236}">
                <a16:creationId xmlns:a16="http://schemas.microsoft.com/office/drawing/2014/main" id="{5AD98267-2B1D-4CEA-50C7-18C235301B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2" r="2" b="4414"/>
          <a:stretch/>
        </p:blipFill>
        <p:spPr>
          <a:xfrm>
            <a:off x="2261968" y="1"/>
            <a:ext cx="3393943" cy="250284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7D40DA17-3626-0E63-1EA8-885E4EE2BD84}"/>
              </a:ext>
            </a:extLst>
          </p:cNvPr>
          <p:cNvSpPr txBox="1"/>
          <p:nvPr/>
        </p:nvSpPr>
        <p:spPr>
          <a:xfrm>
            <a:off x="-91050" y="6547240"/>
            <a:ext cx="213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808080"/>
                </a:highlight>
              </a:rPr>
              <a:t>Eventyrene.no</a:t>
            </a:r>
          </a:p>
        </p:txBody>
      </p:sp>
    </p:spTree>
    <p:extLst>
      <p:ext uri="{BB962C8B-B14F-4D97-AF65-F5344CB8AC3E}">
        <p14:creationId xmlns:p14="http://schemas.microsoft.com/office/powerpoint/2010/main" val="290771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59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61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63">
            <a:extLst>
              <a:ext uri="{FF2B5EF4-FFF2-40B4-BE49-F238E27FC236}">
                <a16:creationId xmlns:a16="http://schemas.microsoft.com/office/drawing/2014/main" id="{7F85096F-E650-46D6-834C-4054E3770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5061BE38-1DAF-49A1-AA3A-7BEB3399C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65">
              <a:extLst>
                <a:ext uri="{FF2B5EF4-FFF2-40B4-BE49-F238E27FC236}">
                  <a16:creationId xmlns:a16="http://schemas.microsoft.com/office/drawing/2014/main" id="{F8EFFF24-FCC8-4379-9678-AB3311535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92E8F9-AD41-4334-B292-1AB0F238D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67">
              <a:extLst>
                <a:ext uri="{FF2B5EF4-FFF2-40B4-BE49-F238E27FC236}">
                  <a16:creationId xmlns:a16="http://schemas.microsoft.com/office/drawing/2014/main" id="{474B130F-6E67-4737-BE99-2E32DED07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3139C3CB-D4E4-4316-81BE-6D82DB677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69">
              <a:extLst>
                <a:ext uri="{FF2B5EF4-FFF2-40B4-BE49-F238E27FC236}">
                  <a16:creationId xmlns:a16="http://schemas.microsoft.com/office/drawing/2014/main" id="{B156963E-8E83-4807-8E22-2CB7D45F1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Bilde 6" descr="Et bilde som inneholder klær, innendørs, person, tønne&#10;&#10;Automatisk generert beskrivelse">
            <a:extLst>
              <a:ext uri="{FF2B5EF4-FFF2-40B4-BE49-F238E27FC236}">
                <a16:creationId xmlns:a16="http://schemas.microsoft.com/office/drawing/2014/main" id="{4448999E-30AD-7357-41B7-BFE3C0D77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0895"/>
          <a:stretch/>
        </p:blipFill>
        <p:spPr>
          <a:xfrm>
            <a:off x="616765" y="440815"/>
            <a:ext cx="3516933" cy="3133700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975C268C-D419-4123-9FAD-0E2B7F9EE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584794"/>
            <a:ext cx="304800" cy="429768"/>
            <a:chOff x="215328" y="-46937"/>
            <a:chExt cx="304800" cy="2773841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A7E309C-A3BD-432E-8CB5-F0B642528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F1F621C-4533-4835-ADE2-372F2763A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EFC8245-5168-4DAF-930D-09A7BDDA6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192ED34-5046-4043-AEF8-2DF7C4806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Bilde 8" descr="Et bilde som inneholder bibliotek, innendørs, scenebilde, bokhylle&#10;&#10;Automatisk generert beskrivelse">
            <a:extLst>
              <a:ext uri="{FF2B5EF4-FFF2-40B4-BE49-F238E27FC236}">
                <a16:creationId xmlns:a16="http://schemas.microsoft.com/office/drawing/2014/main" id="{D025CC84-1BCC-88A1-530A-19C2180B2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7" r="-2" b="-2"/>
          <a:stretch/>
        </p:blipFill>
        <p:spPr>
          <a:xfrm>
            <a:off x="4284167" y="440815"/>
            <a:ext cx="3516933" cy="3133701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Bilde 4" descr="Et bilde som inneholder pattedyr, utendørs, hund, rev&#10;&#10;Automatisk generert beskrivelse">
            <a:extLst>
              <a:ext uri="{FF2B5EF4-FFF2-40B4-BE49-F238E27FC236}">
                <a16:creationId xmlns:a16="http://schemas.microsoft.com/office/drawing/2014/main" id="{826089BF-7085-9DAB-4F23-7DDDF45C15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4" r="-2" b="4322"/>
          <a:stretch/>
        </p:blipFill>
        <p:spPr>
          <a:xfrm>
            <a:off x="7951569" y="440815"/>
            <a:ext cx="3516933" cy="3128741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F2DE9192-361C-EB00-1DEA-C2859EB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018137"/>
            <a:ext cx="4550664" cy="2129586"/>
          </a:xfrm>
          <a:noFill/>
        </p:spPr>
        <p:txBody>
          <a:bodyPr anchor="t">
            <a:normAutofit/>
          </a:bodyPr>
          <a:lstStyle/>
          <a:p>
            <a:r>
              <a:rPr lang="nb-NO" sz="4800">
                <a:solidFill>
                  <a:schemeClr val="bg1"/>
                </a:solidFill>
              </a:rPr>
              <a:t>Hva er eventyr?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821D14-8FC6-E322-D638-07B1EDB01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080" y="4018143"/>
            <a:ext cx="5994666" cy="2129599"/>
          </a:xfrm>
          <a:noFill/>
        </p:spPr>
        <p:txBody>
          <a:bodyPr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b="0" i="0">
                <a:solidFill>
                  <a:schemeClr val="bg1"/>
                </a:solidFill>
                <a:effectLst/>
                <a:latin typeface="__fkGroteskNeue_598ab8"/>
              </a:rPr>
              <a:t>Overnaturlige eller fantastiske fortellinger som kjennetegnes av: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b="0" i="0">
                <a:solidFill>
                  <a:schemeClr val="bg1"/>
                </a:solidFill>
                <a:effectLst/>
                <a:latin typeface="__fkGroteskNeue_598ab8"/>
              </a:rPr>
              <a:t>En enkel struktur med klare kontraster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b="0" i="0">
                <a:solidFill>
                  <a:schemeClr val="bg1"/>
                </a:solidFill>
                <a:effectLst/>
                <a:latin typeface="__fkGroteskNeue_598ab8"/>
              </a:rPr>
              <a:t>Hendelser som ikke er knyttet til bestemt tid og sted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b="0" i="0">
                <a:solidFill>
                  <a:schemeClr val="bg1"/>
                </a:solidFill>
                <a:effectLst/>
                <a:latin typeface="__fkGroteskNeue_598ab8"/>
              </a:rPr>
              <a:t>Fortellinger som ofte har blitt overlevert muntlig</a:t>
            </a:r>
          </a:p>
          <a:p>
            <a:endParaRPr lang="nb-NO" sz="1800" dirty="0">
              <a:solidFill>
                <a:schemeClr val="bg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785A4AD-4A79-B305-D8A5-73F53EAAC461}"/>
              </a:ext>
            </a:extLst>
          </p:cNvPr>
          <p:cNvSpPr txBox="1"/>
          <p:nvPr/>
        </p:nvSpPr>
        <p:spPr>
          <a:xfrm>
            <a:off x="-91050" y="6547240"/>
            <a:ext cx="213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808080"/>
                </a:highlight>
              </a:rPr>
              <a:t>Eventyrene.no</a:t>
            </a:r>
          </a:p>
        </p:txBody>
      </p:sp>
    </p:spTree>
    <p:extLst>
      <p:ext uri="{BB962C8B-B14F-4D97-AF65-F5344CB8AC3E}">
        <p14:creationId xmlns:p14="http://schemas.microsoft.com/office/powerpoint/2010/main" val="4220986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6C9AB6F-9ED3-4EEC-BA68-A71D75A25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251" y="633046"/>
            <a:ext cx="3863749" cy="1314996"/>
          </a:xfrm>
        </p:spPr>
        <p:txBody>
          <a:bodyPr anchor="b">
            <a:normAutofit/>
          </a:bodyPr>
          <a:lstStyle/>
          <a:p>
            <a:r>
              <a:rPr lang="nb-NO">
                <a:solidFill>
                  <a:schemeClr val="bg1"/>
                </a:solidFill>
              </a:rPr>
              <a:t>Sjangertrekk	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BE159B-0DE0-FDAD-F260-6ED919A10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2251" y="2125737"/>
            <a:ext cx="3863749" cy="404446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2600" b="0" i="0">
                <a:solidFill>
                  <a:schemeClr val="bg1"/>
                </a:solidFill>
                <a:effectLst/>
                <a:latin typeface="__fkGroteskNeue_598ab8"/>
              </a:rPr>
              <a:t>Fast åpning: "Det var en gang..."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600" b="0" i="0">
                <a:solidFill>
                  <a:schemeClr val="bg1"/>
                </a:solidFill>
                <a:effectLst/>
                <a:latin typeface="__fkGroteskNeue_598ab8"/>
              </a:rPr>
              <a:t>Fast avslutning: "Snipp snapp snute, så var eventyret ute"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600" b="0" i="0">
                <a:solidFill>
                  <a:schemeClr val="bg1"/>
                </a:solidFill>
                <a:effectLst/>
                <a:latin typeface="__fkGroteskNeue_598ab8"/>
              </a:rPr>
              <a:t>Magiske tall som 3, 7 og 12 går ofte igjen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600" b="0" i="0">
                <a:solidFill>
                  <a:schemeClr val="bg1"/>
                </a:solidFill>
                <a:effectLst/>
                <a:latin typeface="__fkGroteskNeue_598ab8"/>
              </a:rPr>
              <a:t>Dyr og planter kan ha menneskelige egenskaper</a:t>
            </a:r>
          </a:p>
          <a:p>
            <a:endParaRPr lang="nb-NO" sz="2600">
              <a:solidFill>
                <a:schemeClr val="bg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9463AC4-F96D-4507-9EE0-A831B7910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9" name="Bilde 8" descr="Et bilde som inneholder fjærkre, utendørs, fugl, gress&#10;&#10;Automatisk generert beskrivelse">
            <a:extLst>
              <a:ext uri="{FF2B5EF4-FFF2-40B4-BE49-F238E27FC236}">
                <a16:creationId xmlns:a16="http://schemas.microsoft.com/office/drawing/2014/main" id="{42A593A6-5EA1-ED48-FE34-FFABF7732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/>
        </p:blipFill>
        <p:spPr>
          <a:xfrm>
            <a:off x="8333448" y="51002"/>
            <a:ext cx="3714923" cy="3714923"/>
          </a:xfrm>
          <a:custGeom>
            <a:avLst/>
            <a:gdLst/>
            <a:ahLst/>
            <a:cxnLst/>
            <a:rect l="l" t="t" r="r" b="b"/>
            <a:pathLst>
              <a:path w="2361890" h="2361890">
                <a:moveTo>
                  <a:pt x="1180945" y="0"/>
                </a:moveTo>
                <a:cubicBezTo>
                  <a:pt x="1833163" y="0"/>
                  <a:pt x="2361890" y="528727"/>
                  <a:pt x="2361890" y="1180945"/>
                </a:cubicBezTo>
                <a:cubicBezTo>
                  <a:pt x="2361890" y="1833163"/>
                  <a:pt x="1833163" y="2361890"/>
                  <a:pt x="1180945" y="2361890"/>
                </a:cubicBezTo>
                <a:cubicBezTo>
                  <a:pt x="528727" y="2361890"/>
                  <a:pt x="0" y="1833163"/>
                  <a:pt x="0" y="1180945"/>
                </a:cubicBezTo>
                <a:cubicBezTo>
                  <a:pt x="0" y="528727"/>
                  <a:pt x="528727" y="0"/>
                  <a:pt x="1180945" y="0"/>
                </a:cubicBezTo>
                <a:close/>
              </a:path>
            </a:pathLst>
          </a:cu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51176" y="4803984"/>
            <a:ext cx="2140824" cy="205401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C3ABE8C-1C72-4141-BADF-DD6811764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51176" y="4803984"/>
            <a:ext cx="2140824" cy="205401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9346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Bilde 4" descr="Et bilde som inneholder hønsefugl, gress, landskap, utendørs&#10;&#10;Automatisk generert beskrivelse">
            <a:extLst>
              <a:ext uri="{FF2B5EF4-FFF2-40B4-BE49-F238E27FC236}">
                <a16:creationId xmlns:a16="http://schemas.microsoft.com/office/drawing/2014/main" id="{AD49313B-171B-2FCC-08F1-B728EE945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85421" y="1908464"/>
            <a:ext cx="3863748" cy="386374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  <p:pic>
        <p:nvPicPr>
          <p:cNvPr id="7" name="Bilde 6" descr="Et bilde som inneholder tre, utendørs, pattedyr, skog&#10;&#10;Automatisk generert beskrivelse">
            <a:extLst>
              <a:ext uri="{FF2B5EF4-FFF2-40B4-BE49-F238E27FC236}">
                <a16:creationId xmlns:a16="http://schemas.microsoft.com/office/drawing/2014/main" id="{10B633E8-39B3-2615-0F5F-BC2B15D5CD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-5"/>
          <a:stretch/>
        </p:blipFill>
        <p:spPr>
          <a:xfrm>
            <a:off x="8966283" y="3765925"/>
            <a:ext cx="3714923" cy="3714923"/>
          </a:xfrm>
          <a:custGeom>
            <a:avLst/>
            <a:gdLst/>
            <a:ahLst/>
            <a:cxnLst/>
            <a:rect l="l" t="t" r="r" b="b"/>
            <a:pathLst>
              <a:path w="2518114" h="2518114">
                <a:moveTo>
                  <a:pt x="1259057" y="0"/>
                </a:moveTo>
                <a:cubicBezTo>
                  <a:pt x="1954415" y="0"/>
                  <a:pt x="2518114" y="563699"/>
                  <a:pt x="2518114" y="1259057"/>
                </a:cubicBezTo>
                <a:cubicBezTo>
                  <a:pt x="2518114" y="1954415"/>
                  <a:pt x="1954415" y="2518114"/>
                  <a:pt x="1259057" y="2518114"/>
                </a:cubicBezTo>
                <a:cubicBezTo>
                  <a:pt x="563699" y="2518114"/>
                  <a:pt x="0" y="1954415"/>
                  <a:pt x="0" y="1259057"/>
                </a:cubicBezTo>
                <a:cubicBezTo>
                  <a:pt x="0" y="563699"/>
                  <a:pt x="563699" y="0"/>
                  <a:pt x="1259057" y="0"/>
                </a:cubicBezTo>
                <a:close/>
              </a:path>
            </a:pathLst>
          </a:cu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11C48F89-AE00-0C8E-7457-0CDEDCF1A1A8}"/>
              </a:ext>
            </a:extLst>
          </p:cNvPr>
          <p:cNvSpPr txBox="1"/>
          <p:nvPr/>
        </p:nvSpPr>
        <p:spPr>
          <a:xfrm>
            <a:off x="-91050" y="6547240"/>
            <a:ext cx="213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808080"/>
                </a:highlight>
              </a:rPr>
              <a:t>Eventyrene.no</a:t>
            </a:r>
          </a:p>
        </p:txBody>
      </p:sp>
    </p:spTree>
    <p:extLst>
      <p:ext uri="{BB962C8B-B14F-4D97-AF65-F5344CB8AC3E}">
        <p14:creationId xmlns:p14="http://schemas.microsoft.com/office/powerpoint/2010/main" val="2372247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D0BA550-B454-713C-FC9D-5FD8BFD8C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41752"/>
            <a:ext cx="4394200" cy="1323439"/>
          </a:xfrm>
        </p:spPr>
        <p:txBody>
          <a:bodyPr anchor="t">
            <a:normAutofit/>
          </a:bodyPr>
          <a:lstStyle/>
          <a:p>
            <a:r>
              <a:rPr lang="nb-NO" sz="4000">
                <a:solidFill>
                  <a:schemeClr val="bg1"/>
                </a:solidFill>
              </a:rPr>
              <a:t>Sjangertrekk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CD94EB-2A5D-D242-48DA-93442ABFE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45" y="2457294"/>
            <a:ext cx="5175154" cy="357028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2600" b="0" i="0" dirty="0">
                <a:solidFill>
                  <a:schemeClr val="bg1">
                    <a:alpha val="80000"/>
                  </a:schemeClr>
                </a:solidFill>
                <a:effectLst/>
                <a:latin typeface="__fkGroteskNeue_598ab8"/>
              </a:rPr>
              <a:t>En helt eller heltinne som møter utfordringer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600" b="0" i="0" dirty="0">
                <a:solidFill>
                  <a:schemeClr val="bg1">
                    <a:alpha val="80000"/>
                  </a:schemeClr>
                </a:solidFill>
                <a:effectLst/>
                <a:latin typeface="__fkGroteskNeue_598ab8"/>
              </a:rPr>
              <a:t>Kampen mellom det gode og det onde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600" b="0" i="0" dirty="0">
                <a:solidFill>
                  <a:schemeClr val="bg1">
                    <a:alpha val="80000"/>
                  </a:schemeClr>
                </a:solidFill>
                <a:effectLst/>
                <a:latin typeface="__fkGroteskNeue_598ab8"/>
              </a:rPr>
              <a:t>Gjentakelser i handlingen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600" b="0" i="0" dirty="0">
                <a:solidFill>
                  <a:schemeClr val="bg1">
                    <a:alpha val="80000"/>
                  </a:schemeClr>
                </a:solidFill>
                <a:effectLst/>
                <a:latin typeface="__fkGroteskNeue_598ab8"/>
              </a:rPr>
              <a:t>Lykkelig slutt der de snille belønnes</a:t>
            </a:r>
          </a:p>
          <a:p>
            <a:endParaRPr lang="nb-NO" sz="20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11" name="Bilde 10" descr="Et bilde som inneholder fugl, Sangfugler, tre, gren&#10;&#10;Automatisk generert beskrivelse">
            <a:extLst>
              <a:ext uri="{FF2B5EF4-FFF2-40B4-BE49-F238E27FC236}">
                <a16:creationId xmlns:a16="http://schemas.microsoft.com/office/drawing/2014/main" id="{710623A7-A88D-AFFE-ADA3-CD053664B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" r="-4" b="-4"/>
          <a:stretch/>
        </p:blipFill>
        <p:spPr>
          <a:xfrm>
            <a:off x="5803900" y="10"/>
            <a:ext cx="3250283" cy="3333737"/>
          </a:xfrm>
          <a:custGeom>
            <a:avLst/>
            <a:gdLst/>
            <a:ahLst/>
            <a:cxnLst/>
            <a:rect l="l" t="t" r="r" b="b"/>
            <a:pathLst>
              <a:path w="3250283" h="3333747">
                <a:moveTo>
                  <a:pt x="0" y="0"/>
                </a:moveTo>
                <a:lnTo>
                  <a:pt x="3250283" y="0"/>
                </a:lnTo>
                <a:lnTo>
                  <a:pt x="3250283" y="3333747"/>
                </a:lnTo>
                <a:lnTo>
                  <a:pt x="153881" y="3333747"/>
                </a:lnTo>
                <a:lnTo>
                  <a:pt x="110925" y="3121962"/>
                </a:lnTo>
                <a:cubicBezTo>
                  <a:pt x="7248" y="2570625"/>
                  <a:pt x="-46957" y="1948326"/>
                  <a:pt x="85282" y="1225550"/>
                </a:cubicBezTo>
                <a:cubicBezTo>
                  <a:pt x="7773" y="398992"/>
                  <a:pt x="51080" y="378883"/>
                  <a:pt x="0" y="0"/>
                </a:cubicBezTo>
                <a:close/>
              </a:path>
            </a:pathLst>
          </a:custGeom>
        </p:spPr>
      </p:pic>
      <p:pic>
        <p:nvPicPr>
          <p:cNvPr id="9" name="Bilde 8" descr="Et bilde som inneholder utendørs, tre, pattedyr, bjørn&#10;&#10;Automatisk generert beskrivelse">
            <a:extLst>
              <a:ext uri="{FF2B5EF4-FFF2-40B4-BE49-F238E27FC236}">
                <a16:creationId xmlns:a16="http://schemas.microsoft.com/office/drawing/2014/main" id="{6A43663C-EB22-437B-75AC-C1DB8BEE7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 r="9791" b="-4"/>
          <a:stretch/>
        </p:blipFill>
        <p:spPr>
          <a:xfrm>
            <a:off x="9244684" y="10"/>
            <a:ext cx="2947316" cy="3333737"/>
          </a:xfrm>
          <a:custGeom>
            <a:avLst/>
            <a:gdLst/>
            <a:ahLst/>
            <a:cxnLst/>
            <a:rect l="l" t="t" r="r" b="b"/>
            <a:pathLst>
              <a:path w="2947316" h="3333747">
                <a:moveTo>
                  <a:pt x="0" y="0"/>
                </a:moveTo>
                <a:lnTo>
                  <a:pt x="2947316" y="0"/>
                </a:lnTo>
                <a:lnTo>
                  <a:pt x="2947316" y="3333747"/>
                </a:lnTo>
                <a:lnTo>
                  <a:pt x="0" y="3333747"/>
                </a:lnTo>
                <a:close/>
              </a:path>
            </a:pathLst>
          </a:custGeom>
        </p:spPr>
      </p:pic>
      <p:pic>
        <p:nvPicPr>
          <p:cNvPr id="5" name="Bilde 4" descr="Et bilde som inneholder klær, sko, konstruksjon, person&#10;&#10;Automatisk generert beskrivelse">
            <a:extLst>
              <a:ext uri="{FF2B5EF4-FFF2-40B4-BE49-F238E27FC236}">
                <a16:creationId xmlns:a16="http://schemas.microsoft.com/office/drawing/2014/main" id="{AA0C3716-0547-ADC5-8D4D-E20EC5ABDD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" r="2112" b="-4"/>
          <a:stretch/>
        </p:blipFill>
        <p:spPr>
          <a:xfrm>
            <a:off x="5803900" y="3524255"/>
            <a:ext cx="3250283" cy="3333745"/>
          </a:xfrm>
          <a:custGeom>
            <a:avLst/>
            <a:gdLst/>
            <a:ahLst/>
            <a:cxnLst/>
            <a:rect l="l" t="t" r="r" b="b"/>
            <a:pathLst>
              <a:path w="3250283" h="3333745">
                <a:moveTo>
                  <a:pt x="197729" y="0"/>
                </a:moveTo>
                <a:lnTo>
                  <a:pt x="3250283" y="0"/>
                </a:lnTo>
                <a:lnTo>
                  <a:pt x="3250283" y="3333745"/>
                </a:lnTo>
                <a:lnTo>
                  <a:pt x="0" y="3333745"/>
                </a:lnTo>
                <a:cubicBezTo>
                  <a:pt x="274943" y="2546345"/>
                  <a:pt x="463273" y="2235195"/>
                  <a:pt x="465050" y="1435095"/>
                </a:cubicBezTo>
                <a:cubicBezTo>
                  <a:pt x="461219" y="1077114"/>
                  <a:pt x="364351" y="694874"/>
                  <a:pt x="260702" y="269789"/>
                </a:cubicBezTo>
                <a:close/>
              </a:path>
            </a:pathLst>
          </a:cu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64A290D-B7BC-40B4-AB97-0C801BCCE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8" y="544"/>
            <a:ext cx="874716" cy="6857455"/>
            <a:chOff x="5632358" y="544"/>
            <a:chExt cx="874716" cy="6857455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C60D1EB-842B-4027-9728-E57314926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dir="108000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E103E5-C039-4EA4-843B-AD566B5C9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5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7" name="Bilde 6" descr="Et bilde som inneholder pattedyr, rev, maling, kunst&#10;&#10;Automatisk generert beskrivelse">
            <a:extLst>
              <a:ext uri="{FF2B5EF4-FFF2-40B4-BE49-F238E27FC236}">
                <a16:creationId xmlns:a16="http://schemas.microsoft.com/office/drawing/2014/main" id="{FE8C4D72-9C52-D7D8-EECC-8179CFB3F3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0" r="3668" b="-4"/>
          <a:stretch/>
        </p:blipFill>
        <p:spPr>
          <a:xfrm>
            <a:off x="9244684" y="3524255"/>
            <a:ext cx="2947316" cy="3333745"/>
          </a:xfrm>
          <a:custGeom>
            <a:avLst/>
            <a:gdLst/>
            <a:ahLst/>
            <a:cxnLst/>
            <a:rect l="l" t="t" r="r" b="b"/>
            <a:pathLst>
              <a:path w="2947316" h="3333745">
                <a:moveTo>
                  <a:pt x="0" y="0"/>
                </a:moveTo>
                <a:lnTo>
                  <a:pt x="2947316" y="0"/>
                </a:lnTo>
                <a:lnTo>
                  <a:pt x="2947316" y="3333745"/>
                </a:lnTo>
                <a:lnTo>
                  <a:pt x="0" y="3333745"/>
                </a:lnTo>
                <a:close/>
              </a:path>
            </a:pathLst>
          </a:cu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CFE05897-6431-220C-F74D-896BF89F65E3}"/>
              </a:ext>
            </a:extLst>
          </p:cNvPr>
          <p:cNvSpPr txBox="1"/>
          <p:nvPr/>
        </p:nvSpPr>
        <p:spPr>
          <a:xfrm>
            <a:off x="-91050" y="6547240"/>
            <a:ext cx="213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808080"/>
                </a:highlight>
              </a:rPr>
              <a:t>Eventyrene.no</a:t>
            </a:r>
          </a:p>
        </p:txBody>
      </p:sp>
    </p:spTree>
    <p:extLst>
      <p:ext uri="{BB962C8B-B14F-4D97-AF65-F5344CB8AC3E}">
        <p14:creationId xmlns:p14="http://schemas.microsoft.com/office/powerpoint/2010/main" val="3001623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1AD31E2-919E-4E05-1492-AAA2F40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351" y="609600"/>
            <a:ext cx="5523722" cy="1351472"/>
          </a:xfrm>
        </p:spPr>
        <p:txBody>
          <a:bodyPr>
            <a:normAutofit/>
          </a:bodyPr>
          <a:lstStyle/>
          <a:p>
            <a:pPr algn="ctr"/>
            <a:r>
              <a:rPr lang="nb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Innsamlingen av eventyr		</a:t>
            </a:r>
          </a:p>
        </p:txBody>
      </p:sp>
      <p:pic>
        <p:nvPicPr>
          <p:cNvPr id="5" name="Bilde 4" descr="Et bilde som inneholder Menneskeansikt, portrett, mann, klær&#10;&#10;Automatisk generert beskrivelse">
            <a:extLst>
              <a:ext uri="{FF2B5EF4-FFF2-40B4-BE49-F238E27FC236}">
                <a16:creationId xmlns:a16="http://schemas.microsoft.com/office/drawing/2014/main" id="{D345630A-5DD8-F9E9-FF29-09E868711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1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51E0C3-51C3-B552-FF8A-12AFACD52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0367" y="2147356"/>
            <a:ext cx="4495798" cy="444005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19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__fkGroteskNeue_598ab8"/>
              </a:rPr>
              <a:t>Peter Christen Asbjørnsen og Jørgen Moe er de </a:t>
            </a:r>
            <a:r>
              <a:rPr lang="nb-NO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__fkGroteskNeue_598ab8"/>
              </a:rPr>
              <a:t>mest kjente eventyrsamlerne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9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__fkGroteskNeue_598ab8"/>
              </a:rPr>
              <a:t>De samlet inn norske folkeeventyr på 1800-tallet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9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__fkGroteskNeue_598ab8"/>
              </a:rPr>
              <a:t>De reiste rundt i Norge og skrev ned eventyr som ble fortalt muntlig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9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__fkGroteskNeue_598ab8"/>
              </a:rPr>
              <a:t>Eventyrene ble bearbeidet språklig og kunstnerisk før utgivelse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9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__fkGroteskNeue_598ab8"/>
              </a:rPr>
              <a:t>Første utgivelse kom i hefter fra 1841-1844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9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__fkGroteskNeue_598ab8"/>
              </a:rPr>
              <a:t>Asbjørnsen (venstre, SNL), Jørgen Moe (høyre, pickly.com)</a:t>
            </a:r>
          </a:p>
          <a:p>
            <a:pPr marL="0" indent="0">
              <a:buNone/>
            </a:pPr>
            <a:endParaRPr lang="nb-NO" sz="1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Bilde 6" descr="Et bilde som inneholder sketch, Menneskeansikt, portrett, mann&#10;&#10;Automatisk generert beskrivelse">
            <a:extLst>
              <a:ext uri="{FF2B5EF4-FFF2-40B4-BE49-F238E27FC236}">
                <a16:creationId xmlns:a16="http://schemas.microsoft.com/office/drawing/2014/main" id="{9C76B8A3-94B6-D22F-03E2-397304C9D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4" r="7399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75FD5C48-634A-0864-503B-AC3A863F77AD}"/>
              </a:ext>
            </a:extLst>
          </p:cNvPr>
          <p:cNvSpPr txBox="1"/>
          <p:nvPr/>
        </p:nvSpPr>
        <p:spPr>
          <a:xfrm>
            <a:off x="-91050" y="6547240"/>
            <a:ext cx="213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808080"/>
                </a:highlight>
              </a:rPr>
              <a:t>Eventyrene.no</a:t>
            </a:r>
          </a:p>
        </p:txBody>
      </p:sp>
    </p:spTree>
    <p:extLst>
      <p:ext uri="{BB962C8B-B14F-4D97-AF65-F5344CB8AC3E}">
        <p14:creationId xmlns:p14="http://schemas.microsoft.com/office/powerpoint/2010/main" val="932852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E9986A5-A7D1-4022-BAC0-885FB7A14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7C44BC6-0263-3080-E63D-82498575B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44570"/>
            <a:ext cx="3344528" cy="1703830"/>
          </a:xfrm>
        </p:spPr>
        <p:txBody>
          <a:bodyPr anchor="ctr">
            <a:normAutofit/>
          </a:bodyPr>
          <a:lstStyle/>
          <a:p>
            <a:r>
              <a:rPr lang="nb-NO" dirty="0"/>
              <a:t>Betydning for norsk kultur	</a:t>
            </a:r>
          </a:p>
        </p:txBody>
      </p:sp>
      <p:pic>
        <p:nvPicPr>
          <p:cNvPr id="9" name="Bilde 8" descr="Et bilde som inneholder pattedyr, bjørn, tre, utendørs&#10;&#10;Automatisk generert beskrivelse">
            <a:extLst>
              <a:ext uri="{FF2B5EF4-FFF2-40B4-BE49-F238E27FC236}">
                <a16:creationId xmlns:a16="http://schemas.microsoft.com/office/drawing/2014/main" id="{4164F374-9441-7568-1129-CF881CEB4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5" b="-4"/>
          <a:stretch/>
        </p:blipFill>
        <p:spPr>
          <a:xfrm>
            <a:off x="20" y="-1"/>
            <a:ext cx="3975444" cy="4306593"/>
          </a:xfrm>
          <a:custGeom>
            <a:avLst/>
            <a:gdLst/>
            <a:ahLst/>
            <a:cxnLst/>
            <a:rect l="l" t="t" r="r" b="b"/>
            <a:pathLst>
              <a:path w="3975464" h="4365555">
                <a:moveTo>
                  <a:pt x="0" y="0"/>
                </a:moveTo>
                <a:lnTo>
                  <a:pt x="3954724" y="0"/>
                </a:lnTo>
                <a:lnTo>
                  <a:pt x="3944328" y="441228"/>
                </a:lnTo>
                <a:cubicBezTo>
                  <a:pt x="3942781" y="508796"/>
                  <a:pt x="3939430" y="576877"/>
                  <a:pt x="3951159" y="643804"/>
                </a:cubicBezTo>
                <a:cubicBezTo>
                  <a:pt x="3980543" y="810736"/>
                  <a:pt x="3979900" y="978310"/>
                  <a:pt x="3967011" y="1146396"/>
                </a:cubicBezTo>
                <a:cubicBezTo>
                  <a:pt x="3954123" y="1321150"/>
                  <a:pt x="3931569" y="1495262"/>
                  <a:pt x="3940203" y="1671170"/>
                </a:cubicBezTo>
                <a:cubicBezTo>
                  <a:pt x="3945230" y="1770534"/>
                  <a:pt x="3953091" y="1869643"/>
                  <a:pt x="3953091" y="1969263"/>
                </a:cubicBezTo>
                <a:cubicBezTo>
                  <a:pt x="3955799" y="2447623"/>
                  <a:pt x="3948581" y="2926496"/>
                  <a:pt x="3959665" y="3405241"/>
                </a:cubicBezTo>
                <a:cubicBezTo>
                  <a:pt x="3962629" y="3529479"/>
                  <a:pt x="3949097" y="3653076"/>
                  <a:pt x="3946777" y="3777057"/>
                </a:cubicBezTo>
                <a:cubicBezTo>
                  <a:pt x="3944973" y="3878089"/>
                  <a:pt x="3947873" y="3979056"/>
                  <a:pt x="3950499" y="4080023"/>
                </a:cubicBezTo>
                <a:lnTo>
                  <a:pt x="3952324" y="4346210"/>
                </a:lnTo>
                <a:lnTo>
                  <a:pt x="3923793" y="4344582"/>
                </a:lnTo>
                <a:cubicBezTo>
                  <a:pt x="3869166" y="4337251"/>
                  <a:pt x="3813841" y="4336693"/>
                  <a:pt x="3759075" y="4342933"/>
                </a:cubicBezTo>
                <a:cubicBezTo>
                  <a:pt x="3703277" y="4347626"/>
                  <a:pt x="3647607" y="4354981"/>
                  <a:pt x="3591682" y="4357645"/>
                </a:cubicBezTo>
                <a:cubicBezTo>
                  <a:pt x="3349688" y="4370998"/>
                  <a:pt x="3107046" y="4367447"/>
                  <a:pt x="2865549" y="4346991"/>
                </a:cubicBezTo>
                <a:cubicBezTo>
                  <a:pt x="2661378" y="4329084"/>
                  <a:pt x="2456048" y="4328501"/>
                  <a:pt x="2251775" y="4345215"/>
                </a:cubicBezTo>
                <a:cubicBezTo>
                  <a:pt x="2200819" y="4349148"/>
                  <a:pt x="2149862" y="4359293"/>
                  <a:pt x="2098906" y="4351937"/>
                </a:cubicBezTo>
                <a:cubicBezTo>
                  <a:pt x="2025044" y="4342895"/>
                  <a:pt x="1950494" y="4340688"/>
                  <a:pt x="1876224" y="4345343"/>
                </a:cubicBezTo>
                <a:cubicBezTo>
                  <a:pt x="1700042" y="4352318"/>
                  <a:pt x="1523986" y="4361576"/>
                  <a:pt x="1347676" y="4359039"/>
                </a:cubicBezTo>
                <a:cubicBezTo>
                  <a:pt x="1064484" y="4355108"/>
                  <a:pt x="781420" y="4341031"/>
                  <a:pt x="498101" y="4351430"/>
                </a:cubicBezTo>
                <a:cubicBezTo>
                  <a:pt x="364340" y="4356376"/>
                  <a:pt x="230578" y="4360752"/>
                  <a:pt x="96817" y="4355568"/>
                </a:cubicBezTo>
                <a:lnTo>
                  <a:pt x="0" y="4349268"/>
                </a:lnTo>
                <a:close/>
              </a:path>
            </a:pathLst>
          </a:custGeom>
        </p:spPr>
      </p:pic>
      <p:pic>
        <p:nvPicPr>
          <p:cNvPr id="7" name="Bilde 6" descr="Et bilde som inneholder tre, utendørs, bjørn, polar&#10;&#10;Automatisk generert beskrivelse">
            <a:extLst>
              <a:ext uri="{FF2B5EF4-FFF2-40B4-BE49-F238E27FC236}">
                <a16:creationId xmlns:a16="http://schemas.microsoft.com/office/drawing/2014/main" id="{D4D880D3-19C4-322F-E2BD-EC95CC2EE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r="4658" b="-5"/>
          <a:stretch/>
        </p:blipFill>
        <p:spPr>
          <a:xfrm>
            <a:off x="4148881" y="-1"/>
            <a:ext cx="3872656" cy="4306594"/>
          </a:xfrm>
          <a:custGeom>
            <a:avLst/>
            <a:gdLst/>
            <a:ahLst/>
            <a:cxnLst/>
            <a:rect l="l" t="t" r="r" b="b"/>
            <a:pathLst>
              <a:path w="3872656" h="4370715">
                <a:moveTo>
                  <a:pt x="9308" y="0"/>
                </a:moveTo>
                <a:lnTo>
                  <a:pt x="3851998" y="0"/>
                </a:lnTo>
                <a:lnTo>
                  <a:pt x="3841520" y="444702"/>
                </a:lnTo>
                <a:cubicBezTo>
                  <a:pt x="3839973" y="512270"/>
                  <a:pt x="3836622" y="580351"/>
                  <a:pt x="3848351" y="647278"/>
                </a:cubicBezTo>
                <a:cubicBezTo>
                  <a:pt x="3877736" y="814210"/>
                  <a:pt x="3877092" y="981784"/>
                  <a:pt x="3864203" y="1149870"/>
                </a:cubicBezTo>
                <a:cubicBezTo>
                  <a:pt x="3851315" y="1324624"/>
                  <a:pt x="3828761" y="1498736"/>
                  <a:pt x="3837395" y="1674644"/>
                </a:cubicBezTo>
                <a:cubicBezTo>
                  <a:pt x="3842422" y="1774008"/>
                  <a:pt x="3850284" y="1873117"/>
                  <a:pt x="3850284" y="1972737"/>
                </a:cubicBezTo>
                <a:cubicBezTo>
                  <a:pt x="3852991" y="2451097"/>
                  <a:pt x="3845773" y="2929970"/>
                  <a:pt x="3856857" y="3408715"/>
                </a:cubicBezTo>
                <a:cubicBezTo>
                  <a:pt x="3859821" y="3532953"/>
                  <a:pt x="3846289" y="3656550"/>
                  <a:pt x="3843969" y="3780531"/>
                </a:cubicBezTo>
                <a:cubicBezTo>
                  <a:pt x="3842165" y="3881563"/>
                  <a:pt x="3845065" y="3982530"/>
                  <a:pt x="3847691" y="4083497"/>
                </a:cubicBezTo>
                <a:lnTo>
                  <a:pt x="3849494" y="4346466"/>
                </a:lnTo>
                <a:lnTo>
                  <a:pt x="3739963" y="4345485"/>
                </a:lnTo>
                <a:cubicBezTo>
                  <a:pt x="3702780" y="4346420"/>
                  <a:pt x="3665581" y="4348259"/>
                  <a:pt x="3628383" y="4349908"/>
                </a:cubicBezTo>
                <a:cubicBezTo>
                  <a:pt x="3508316" y="4356655"/>
                  <a:pt x="3387918" y="4354828"/>
                  <a:pt x="3268119" y="4344454"/>
                </a:cubicBezTo>
                <a:cubicBezTo>
                  <a:pt x="3196206" y="4335589"/>
                  <a:pt x="3123466" y="4335589"/>
                  <a:pt x="3051553" y="4344454"/>
                </a:cubicBezTo>
                <a:cubicBezTo>
                  <a:pt x="2869715" y="4368829"/>
                  <a:pt x="2685977" y="4376260"/>
                  <a:pt x="2502751" y="4366648"/>
                </a:cubicBezTo>
                <a:cubicBezTo>
                  <a:pt x="2288987" y="4357263"/>
                  <a:pt x="2075733" y="4337859"/>
                  <a:pt x="1861843" y="4332533"/>
                </a:cubicBezTo>
                <a:cubicBezTo>
                  <a:pt x="1726297" y="4329109"/>
                  <a:pt x="1589733" y="4319851"/>
                  <a:pt x="1455972" y="4342552"/>
                </a:cubicBezTo>
                <a:cubicBezTo>
                  <a:pt x="1319536" y="4365887"/>
                  <a:pt x="1184374" y="4354980"/>
                  <a:pt x="1048318" y="4348258"/>
                </a:cubicBezTo>
                <a:cubicBezTo>
                  <a:pt x="946532" y="4340953"/>
                  <a:pt x="844365" y="4340953"/>
                  <a:pt x="742578" y="4348258"/>
                </a:cubicBezTo>
                <a:cubicBezTo>
                  <a:pt x="618869" y="4360661"/>
                  <a:pt x="494432" y="4364263"/>
                  <a:pt x="370214" y="4359038"/>
                </a:cubicBezTo>
                <a:cubicBezTo>
                  <a:pt x="296007" y="4355170"/>
                  <a:pt x="221738" y="4351270"/>
                  <a:pt x="147421" y="4348702"/>
                </a:cubicBezTo>
                <a:lnTo>
                  <a:pt x="13040" y="4347289"/>
                </a:lnTo>
                <a:lnTo>
                  <a:pt x="371" y="4103870"/>
                </a:lnTo>
                <a:cubicBezTo>
                  <a:pt x="-757" y="4012134"/>
                  <a:pt x="886" y="3920334"/>
                  <a:pt x="2690" y="3828598"/>
                </a:cubicBezTo>
                <a:cubicBezTo>
                  <a:pt x="5913" y="3670768"/>
                  <a:pt x="16095" y="3513067"/>
                  <a:pt x="20090" y="3355238"/>
                </a:cubicBezTo>
                <a:cubicBezTo>
                  <a:pt x="25761" y="3127790"/>
                  <a:pt x="3336" y="2900469"/>
                  <a:pt x="10940" y="2573142"/>
                </a:cubicBezTo>
                <a:cubicBezTo>
                  <a:pt x="20218" y="2391979"/>
                  <a:pt x="14032" y="2111578"/>
                  <a:pt x="14677" y="1830024"/>
                </a:cubicBezTo>
                <a:cubicBezTo>
                  <a:pt x="15451" y="1640269"/>
                  <a:pt x="5268" y="1450771"/>
                  <a:pt x="6171" y="1261145"/>
                </a:cubicBezTo>
                <a:cubicBezTo>
                  <a:pt x="6815" y="1121522"/>
                  <a:pt x="19961" y="982540"/>
                  <a:pt x="25374" y="843301"/>
                </a:cubicBezTo>
                <a:cubicBezTo>
                  <a:pt x="30078" y="673215"/>
                  <a:pt x="25426" y="502988"/>
                  <a:pt x="11455" y="333401"/>
                </a:cubicBezTo>
                <a:cubicBezTo>
                  <a:pt x="4817" y="239678"/>
                  <a:pt x="5623" y="145890"/>
                  <a:pt x="8088" y="52087"/>
                </a:cubicBezTo>
                <a:close/>
              </a:path>
            </a:pathLst>
          </a:custGeom>
        </p:spPr>
      </p:pic>
      <p:pic>
        <p:nvPicPr>
          <p:cNvPr id="5" name="Bilde 4" descr="Et bilde som inneholder pattedyr, tre, geit, gevir&#10;&#10;Automatisk generert beskrivelse">
            <a:extLst>
              <a:ext uri="{FF2B5EF4-FFF2-40B4-BE49-F238E27FC236}">
                <a16:creationId xmlns:a16="http://schemas.microsoft.com/office/drawing/2014/main" id="{1C9E029A-9E68-2DD6-F3BE-932D4DE964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6" r="3178" b="-4"/>
          <a:stretch/>
        </p:blipFill>
        <p:spPr>
          <a:xfrm>
            <a:off x="8194953" y="-1"/>
            <a:ext cx="3997047" cy="4306593"/>
          </a:xfrm>
          <a:custGeom>
            <a:avLst/>
            <a:gdLst/>
            <a:ahLst/>
            <a:cxnLst/>
            <a:rect l="l" t="t" r="r" b="b"/>
            <a:pathLst>
              <a:path w="3997047" h="4358703">
                <a:moveTo>
                  <a:pt x="9389" y="0"/>
                </a:moveTo>
                <a:lnTo>
                  <a:pt x="3997047" y="0"/>
                </a:lnTo>
                <a:lnTo>
                  <a:pt x="3997047" y="4347477"/>
                </a:lnTo>
                <a:lnTo>
                  <a:pt x="3922844" y="4341211"/>
                </a:lnTo>
                <a:cubicBezTo>
                  <a:pt x="3821334" y="4336140"/>
                  <a:pt x="3719771" y="4340396"/>
                  <a:pt x="3618208" y="4343440"/>
                </a:cubicBezTo>
                <a:cubicBezTo>
                  <a:pt x="3488013" y="4347245"/>
                  <a:pt x="3357819" y="4358659"/>
                  <a:pt x="3227370" y="4344455"/>
                </a:cubicBezTo>
                <a:cubicBezTo>
                  <a:pt x="3152388" y="4335717"/>
                  <a:pt x="3076577" y="4336833"/>
                  <a:pt x="3001887" y="4347752"/>
                </a:cubicBezTo>
                <a:cubicBezTo>
                  <a:pt x="2932216" y="4357340"/>
                  <a:pt x="2861768" y="4360092"/>
                  <a:pt x="2791563" y="4355995"/>
                </a:cubicBezTo>
                <a:cubicBezTo>
                  <a:pt x="2658694" y="4350416"/>
                  <a:pt x="2524678" y="4346991"/>
                  <a:pt x="2391171" y="4351303"/>
                </a:cubicBezTo>
                <a:cubicBezTo>
                  <a:pt x="2185433" y="4357898"/>
                  <a:pt x="1979696" y="4363985"/>
                  <a:pt x="1773830" y="4351303"/>
                </a:cubicBezTo>
                <a:cubicBezTo>
                  <a:pt x="1620961" y="4342172"/>
                  <a:pt x="1468090" y="4341031"/>
                  <a:pt x="1315220" y="4345723"/>
                </a:cubicBezTo>
                <a:cubicBezTo>
                  <a:pt x="1162350" y="4350416"/>
                  <a:pt x="1009480" y="4359927"/>
                  <a:pt x="856610" y="4351303"/>
                </a:cubicBezTo>
                <a:cubicBezTo>
                  <a:pt x="678261" y="4341158"/>
                  <a:pt x="499913" y="4342933"/>
                  <a:pt x="321565" y="4344708"/>
                </a:cubicBezTo>
                <a:cubicBezTo>
                  <a:pt x="235449" y="4345596"/>
                  <a:pt x="149428" y="4348323"/>
                  <a:pt x="63422" y="4349686"/>
                </a:cubicBezTo>
                <a:lnTo>
                  <a:pt x="12951" y="4349060"/>
                </a:lnTo>
                <a:lnTo>
                  <a:pt x="371" y="4107346"/>
                </a:lnTo>
                <a:cubicBezTo>
                  <a:pt x="-757" y="4015610"/>
                  <a:pt x="887" y="3923810"/>
                  <a:pt x="2691" y="3832074"/>
                </a:cubicBezTo>
                <a:cubicBezTo>
                  <a:pt x="5913" y="3674244"/>
                  <a:pt x="16095" y="3516543"/>
                  <a:pt x="20090" y="3358714"/>
                </a:cubicBezTo>
                <a:cubicBezTo>
                  <a:pt x="25761" y="3131266"/>
                  <a:pt x="3336" y="2903945"/>
                  <a:pt x="10940" y="2576618"/>
                </a:cubicBezTo>
                <a:cubicBezTo>
                  <a:pt x="20219" y="2395455"/>
                  <a:pt x="14032" y="2115054"/>
                  <a:pt x="14677" y="1833500"/>
                </a:cubicBezTo>
                <a:cubicBezTo>
                  <a:pt x="15451" y="1643745"/>
                  <a:pt x="5269" y="1454247"/>
                  <a:pt x="6171" y="1264621"/>
                </a:cubicBezTo>
                <a:cubicBezTo>
                  <a:pt x="6815" y="1124998"/>
                  <a:pt x="19961" y="986016"/>
                  <a:pt x="25375" y="846777"/>
                </a:cubicBezTo>
                <a:cubicBezTo>
                  <a:pt x="30078" y="676691"/>
                  <a:pt x="25426" y="506464"/>
                  <a:pt x="11455" y="336877"/>
                </a:cubicBezTo>
                <a:cubicBezTo>
                  <a:pt x="4818" y="243154"/>
                  <a:pt x="5623" y="149366"/>
                  <a:pt x="8088" y="55563"/>
                </a:cubicBezTo>
                <a:close/>
              </a:path>
            </a:pathLst>
          </a:custGeom>
        </p:spPr>
      </p:pic>
      <p:sp>
        <p:nvSpPr>
          <p:cNvPr id="16" name="sketch line">
            <a:extLst>
              <a:ext uri="{FF2B5EF4-FFF2-40B4-BE49-F238E27FC236}">
                <a16:creationId xmlns:a16="http://schemas.microsoft.com/office/drawing/2014/main" id="{D2758DA7-6A89-49A1-B9F5-546D9932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22904" y="5413767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D705B4-4F36-D5ED-9022-3BC22F81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582" y="4544570"/>
            <a:ext cx="7147481" cy="1703830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2200" b="0" i="0">
                <a:effectLst/>
                <a:latin typeface="__fkGroteskNeue_598ab8"/>
              </a:rPr>
              <a:t>Innsamlingen var viktig for utforskningen av norsk identitet på 1800-tallet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200" b="0" i="0">
                <a:effectLst/>
                <a:latin typeface="__fkGroteskNeue_598ab8"/>
              </a:rPr>
              <a:t>Eventyrene regnes som karakteristisk nasjonalromantisk litteratur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8EF2681-13F2-F907-6924-602D3F6C4E3A}"/>
              </a:ext>
            </a:extLst>
          </p:cNvPr>
          <p:cNvSpPr txBox="1"/>
          <p:nvPr/>
        </p:nvSpPr>
        <p:spPr>
          <a:xfrm>
            <a:off x="-91050" y="6547240"/>
            <a:ext cx="213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808080"/>
                </a:highlight>
              </a:rPr>
              <a:t>Eventyrene.no</a:t>
            </a:r>
          </a:p>
        </p:txBody>
      </p:sp>
    </p:spTree>
    <p:extLst>
      <p:ext uri="{BB962C8B-B14F-4D97-AF65-F5344CB8AC3E}">
        <p14:creationId xmlns:p14="http://schemas.microsoft.com/office/powerpoint/2010/main" val="3031234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Bilde 10" descr="Et bilde som inneholder klær, maling, kunst, person&#10;&#10;Automatisk generert beskrivelse">
            <a:extLst>
              <a:ext uri="{FF2B5EF4-FFF2-40B4-BE49-F238E27FC236}">
                <a16:creationId xmlns:a16="http://schemas.microsoft.com/office/drawing/2014/main" id="{CA00A6B3-4C22-327A-FDB1-8D8257DE9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2" r="-2" b="-2"/>
          <a:stretch/>
        </p:blipFill>
        <p:spPr>
          <a:xfrm>
            <a:off x="20" y="10"/>
            <a:ext cx="2970445" cy="3383269"/>
          </a:xfrm>
          <a:prstGeom prst="rect">
            <a:avLst/>
          </a:prstGeom>
        </p:spPr>
      </p:pic>
      <p:pic>
        <p:nvPicPr>
          <p:cNvPr id="7" name="Bilde 6" descr="Et bilde som inneholder bibliotek, innendørs, scenebilde, bokhylle&#10;&#10;Automatisk generert beskrivelse">
            <a:extLst>
              <a:ext uri="{FF2B5EF4-FFF2-40B4-BE49-F238E27FC236}">
                <a16:creationId xmlns:a16="http://schemas.microsoft.com/office/drawing/2014/main" id="{5A6877E7-4789-68C1-9CE8-42ADF2451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2" r="4948" b="-2"/>
          <a:stretch/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id="13" name="Bilde 12" descr="Et bilde som inneholder maling, utendørs, tre, klær&#10;&#10;Automatisk generert beskrivelse">
            <a:extLst>
              <a:ext uri="{FF2B5EF4-FFF2-40B4-BE49-F238E27FC236}">
                <a16:creationId xmlns:a16="http://schemas.microsoft.com/office/drawing/2014/main" id="{29E66A53-A02B-8532-5363-E4150BBA0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2" r="-2" b="-2"/>
          <a:stretch/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5" name="Bilde 4" descr="Et bilde som inneholder gress, sau, utendørs, gjeter&#10;&#10;Automatisk generert beskrivelse">
            <a:extLst>
              <a:ext uri="{FF2B5EF4-FFF2-40B4-BE49-F238E27FC236}">
                <a16:creationId xmlns:a16="http://schemas.microsoft.com/office/drawing/2014/main" id="{0E079903-5C22-20CD-8A2A-116633E648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6" r="6025" b="-2"/>
          <a:stretch/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9" name="Bilde 8" descr="Et bilde som inneholder tre, utendørs, pattedyr, bjørn&#10;&#10;Automatisk generert beskrivelse">
            <a:extLst>
              <a:ext uri="{FF2B5EF4-FFF2-40B4-BE49-F238E27FC236}">
                <a16:creationId xmlns:a16="http://schemas.microsoft.com/office/drawing/2014/main" id="{6B0E9F24-8302-70B5-9689-61B7880324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01" r="-1" b="5025"/>
          <a:stretch/>
        </p:blipFill>
        <p:spPr>
          <a:xfrm>
            <a:off x="-1018" y="3474720"/>
            <a:ext cx="6044438" cy="338328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536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AAE3B0E-6BDA-0BAE-B5F9-BF14E012F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0835" y="3487006"/>
            <a:ext cx="5193748" cy="63712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FFFFFF"/>
                </a:solidFill>
              </a:rPr>
              <a:t>Betydning for norsk kultur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5397FD-FDD4-A6E7-56BD-575403352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8163" y="4136416"/>
            <a:ext cx="5738327" cy="249764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1900" b="0" i="0" dirty="0">
                <a:solidFill>
                  <a:srgbClr val="FFFFFF"/>
                </a:solidFill>
                <a:effectLst/>
                <a:latin typeface="__fkGroteskNeue_598ab8"/>
              </a:rPr>
              <a:t>Asbjørnsen og Moe skapte et fornorsket dansk skriftspråk i gjenfortellingene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900" b="0" i="0" dirty="0">
                <a:solidFill>
                  <a:srgbClr val="FFFFFF"/>
                </a:solidFill>
                <a:effectLst/>
                <a:latin typeface="__fkGroteskNeue_598ab8"/>
              </a:rPr>
              <a:t>Eventyrene har blitt utgitt i mange utgaver og er en viktig del av norsk kulturarv</a:t>
            </a:r>
          </a:p>
          <a:p>
            <a:r>
              <a:rPr lang="nb-NO" sz="1900" b="0" i="0" dirty="0">
                <a:solidFill>
                  <a:srgbClr val="FFFFFF"/>
                </a:solidFill>
                <a:effectLst/>
                <a:latin typeface="__fkGroteskNeue_598ab8"/>
              </a:rPr>
              <a:t>Gjennom innsamling og gjenfortelling av folkeeventyr bidro de til å bevare og formidle norsk folkediktning for fremtidige generasjoner.</a:t>
            </a:r>
            <a:endParaRPr lang="nb-NO" sz="1900" dirty="0">
              <a:solidFill>
                <a:srgbClr val="FFFFFF"/>
              </a:solidFill>
            </a:endParaRPr>
          </a:p>
          <a:p>
            <a:endParaRPr lang="nb-NO" sz="1400" dirty="0">
              <a:solidFill>
                <a:srgbClr val="FFFFFF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0C5F0B2-8451-1D69-44ED-F3745D86ECA6}"/>
              </a:ext>
            </a:extLst>
          </p:cNvPr>
          <p:cNvSpPr txBox="1"/>
          <p:nvPr/>
        </p:nvSpPr>
        <p:spPr>
          <a:xfrm>
            <a:off x="-91050" y="6547240"/>
            <a:ext cx="213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808080"/>
                </a:highlight>
              </a:rPr>
              <a:t>Eventyrene.no</a:t>
            </a:r>
          </a:p>
        </p:txBody>
      </p:sp>
    </p:spTree>
    <p:extLst>
      <p:ext uri="{BB962C8B-B14F-4D97-AF65-F5344CB8AC3E}">
        <p14:creationId xmlns:p14="http://schemas.microsoft.com/office/powerpoint/2010/main" val="89746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AB13476-CE21-4746-B044-FD491AC84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541E42D-98D7-BD9E-9A28-F81248983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anchor="b">
            <a:normAutofit/>
          </a:bodyPr>
          <a:lstStyle/>
          <a:p>
            <a:r>
              <a:rPr lang="nb-NO" sz="5400"/>
              <a:t>Quiz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328" y="2423160"/>
            <a:ext cx="3877056" cy="18288"/>
          </a:xfrm>
          <a:custGeom>
            <a:avLst/>
            <a:gdLst>
              <a:gd name="connsiteX0" fmla="*/ 0 w 3877056"/>
              <a:gd name="connsiteY0" fmla="*/ 0 h 18288"/>
              <a:gd name="connsiteX1" fmla="*/ 723717 w 3877056"/>
              <a:gd name="connsiteY1" fmla="*/ 0 h 18288"/>
              <a:gd name="connsiteX2" fmla="*/ 1447434 w 3877056"/>
              <a:gd name="connsiteY2" fmla="*/ 0 h 18288"/>
              <a:gd name="connsiteX3" fmla="*/ 1977299 w 3877056"/>
              <a:gd name="connsiteY3" fmla="*/ 0 h 18288"/>
              <a:gd name="connsiteX4" fmla="*/ 2623475 w 3877056"/>
              <a:gd name="connsiteY4" fmla="*/ 0 h 18288"/>
              <a:gd name="connsiteX5" fmla="*/ 3192109 w 3877056"/>
              <a:gd name="connsiteY5" fmla="*/ 0 h 18288"/>
              <a:gd name="connsiteX6" fmla="*/ 3877056 w 3877056"/>
              <a:gd name="connsiteY6" fmla="*/ 0 h 18288"/>
              <a:gd name="connsiteX7" fmla="*/ 3877056 w 3877056"/>
              <a:gd name="connsiteY7" fmla="*/ 18288 h 18288"/>
              <a:gd name="connsiteX8" fmla="*/ 3230880 w 3877056"/>
              <a:gd name="connsiteY8" fmla="*/ 18288 h 18288"/>
              <a:gd name="connsiteX9" fmla="*/ 2662245 w 3877056"/>
              <a:gd name="connsiteY9" fmla="*/ 18288 h 18288"/>
              <a:gd name="connsiteX10" fmla="*/ 2016069 w 3877056"/>
              <a:gd name="connsiteY10" fmla="*/ 18288 h 18288"/>
              <a:gd name="connsiteX11" fmla="*/ 1408664 w 3877056"/>
              <a:gd name="connsiteY11" fmla="*/ 18288 h 18288"/>
              <a:gd name="connsiteX12" fmla="*/ 840029 w 3877056"/>
              <a:gd name="connsiteY12" fmla="*/ 18288 h 18288"/>
              <a:gd name="connsiteX13" fmla="*/ 0 w 3877056"/>
              <a:gd name="connsiteY13" fmla="*/ 18288 h 18288"/>
              <a:gd name="connsiteX14" fmla="*/ 0 w 3877056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77056" h="18288" fill="none" extrusionOk="0">
                <a:moveTo>
                  <a:pt x="0" y="0"/>
                </a:moveTo>
                <a:cubicBezTo>
                  <a:pt x="155902" y="14477"/>
                  <a:pt x="567164" y="18992"/>
                  <a:pt x="723717" y="0"/>
                </a:cubicBezTo>
                <a:cubicBezTo>
                  <a:pt x="880270" y="-18992"/>
                  <a:pt x="1230427" y="-33316"/>
                  <a:pt x="1447434" y="0"/>
                </a:cubicBezTo>
                <a:cubicBezTo>
                  <a:pt x="1664441" y="33316"/>
                  <a:pt x="1866557" y="5702"/>
                  <a:pt x="1977299" y="0"/>
                </a:cubicBezTo>
                <a:cubicBezTo>
                  <a:pt x="2088041" y="-5702"/>
                  <a:pt x="2302485" y="24099"/>
                  <a:pt x="2623475" y="0"/>
                </a:cubicBezTo>
                <a:cubicBezTo>
                  <a:pt x="2944465" y="-24099"/>
                  <a:pt x="2993399" y="-19795"/>
                  <a:pt x="3192109" y="0"/>
                </a:cubicBezTo>
                <a:cubicBezTo>
                  <a:pt x="3390819" y="19795"/>
                  <a:pt x="3581349" y="-26551"/>
                  <a:pt x="3877056" y="0"/>
                </a:cubicBezTo>
                <a:cubicBezTo>
                  <a:pt x="3877095" y="7328"/>
                  <a:pt x="3877675" y="9982"/>
                  <a:pt x="3877056" y="18288"/>
                </a:cubicBezTo>
                <a:cubicBezTo>
                  <a:pt x="3576596" y="42394"/>
                  <a:pt x="3502355" y="16962"/>
                  <a:pt x="3230880" y="18288"/>
                </a:cubicBezTo>
                <a:cubicBezTo>
                  <a:pt x="2959405" y="19614"/>
                  <a:pt x="2924948" y="18543"/>
                  <a:pt x="2662245" y="18288"/>
                </a:cubicBezTo>
                <a:cubicBezTo>
                  <a:pt x="2399543" y="18033"/>
                  <a:pt x="2231855" y="26028"/>
                  <a:pt x="2016069" y="18288"/>
                </a:cubicBezTo>
                <a:cubicBezTo>
                  <a:pt x="1800283" y="10548"/>
                  <a:pt x="1665927" y="755"/>
                  <a:pt x="1408664" y="18288"/>
                </a:cubicBezTo>
                <a:cubicBezTo>
                  <a:pt x="1151402" y="35821"/>
                  <a:pt x="1016899" y="28407"/>
                  <a:pt x="840029" y="18288"/>
                </a:cubicBezTo>
                <a:cubicBezTo>
                  <a:pt x="663160" y="8169"/>
                  <a:pt x="304031" y="-14425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877056" h="18288" stroke="0" extrusionOk="0">
                <a:moveTo>
                  <a:pt x="0" y="0"/>
                </a:moveTo>
                <a:cubicBezTo>
                  <a:pt x="205869" y="28368"/>
                  <a:pt x="460328" y="6409"/>
                  <a:pt x="646176" y="0"/>
                </a:cubicBezTo>
                <a:cubicBezTo>
                  <a:pt x="832024" y="-6409"/>
                  <a:pt x="1043494" y="26447"/>
                  <a:pt x="1331123" y="0"/>
                </a:cubicBezTo>
                <a:cubicBezTo>
                  <a:pt x="1618752" y="-26447"/>
                  <a:pt x="1675797" y="-26969"/>
                  <a:pt x="1938528" y="0"/>
                </a:cubicBezTo>
                <a:cubicBezTo>
                  <a:pt x="2201259" y="26969"/>
                  <a:pt x="2439942" y="23453"/>
                  <a:pt x="2662245" y="0"/>
                </a:cubicBezTo>
                <a:cubicBezTo>
                  <a:pt x="2884548" y="-23453"/>
                  <a:pt x="3094562" y="-7899"/>
                  <a:pt x="3308421" y="0"/>
                </a:cubicBezTo>
                <a:cubicBezTo>
                  <a:pt x="3522280" y="7899"/>
                  <a:pt x="3615459" y="3066"/>
                  <a:pt x="3877056" y="0"/>
                </a:cubicBezTo>
                <a:cubicBezTo>
                  <a:pt x="3877383" y="8595"/>
                  <a:pt x="3876984" y="13110"/>
                  <a:pt x="3877056" y="18288"/>
                </a:cubicBezTo>
                <a:cubicBezTo>
                  <a:pt x="3624575" y="4903"/>
                  <a:pt x="3478089" y="20597"/>
                  <a:pt x="3230880" y="18288"/>
                </a:cubicBezTo>
                <a:cubicBezTo>
                  <a:pt x="2983671" y="15979"/>
                  <a:pt x="2743376" y="19903"/>
                  <a:pt x="2507163" y="18288"/>
                </a:cubicBezTo>
                <a:cubicBezTo>
                  <a:pt x="2270950" y="16673"/>
                  <a:pt x="1992617" y="19013"/>
                  <a:pt x="1822216" y="18288"/>
                </a:cubicBezTo>
                <a:cubicBezTo>
                  <a:pt x="1651815" y="17563"/>
                  <a:pt x="1370782" y="42338"/>
                  <a:pt x="1253581" y="18288"/>
                </a:cubicBezTo>
                <a:cubicBezTo>
                  <a:pt x="1136380" y="-5762"/>
                  <a:pt x="854528" y="8046"/>
                  <a:pt x="723717" y="18288"/>
                </a:cubicBezTo>
                <a:cubicBezTo>
                  <a:pt x="592906" y="28530"/>
                  <a:pt x="166343" y="24405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1BC11A-EB8D-7A27-CB7E-990E34BE1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>
            <a:normAutofit/>
          </a:bodyPr>
          <a:lstStyle/>
          <a:p>
            <a:r>
              <a:rPr lang="nb-NO" sz="2200"/>
              <a:t>Test dine kunnskaper med</a:t>
            </a:r>
          </a:p>
          <a:p>
            <a:r>
              <a:rPr lang="nb-NO" sz="2200"/>
              <a:t>Kahoot: </a:t>
            </a:r>
            <a:r>
              <a:rPr lang="nb-NO" sz="2200">
                <a:hlinkClick r:id="rId2"/>
              </a:rPr>
              <a:t>https://create.kahoot.it/share/eventyrquiz/6a6c6e3e-98fe-4bbe-8689-c2acb73fa275</a:t>
            </a:r>
            <a:endParaRPr lang="nb-NO" sz="2200"/>
          </a:p>
          <a:p>
            <a:r>
              <a:rPr lang="nb-NO" sz="2200"/>
              <a:t>Blooket: </a:t>
            </a:r>
            <a:r>
              <a:rPr lang="nb-NO" sz="2200">
                <a:hlinkClick r:id="rId3"/>
              </a:rPr>
              <a:t>https://dashboard.blooket.com/set/66f07cec94ef5bc1bcc815d3</a:t>
            </a:r>
            <a:endParaRPr lang="nb-NO" sz="2200"/>
          </a:p>
          <a:p>
            <a:endParaRPr lang="nb-NO" sz="2200"/>
          </a:p>
        </p:txBody>
      </p:sp>
      <p:pic>
        <p:nvPicPr>
          <p:cNvPr id="11" name="Bilde 10" descr="Et bilde som inneholder bjørn, Brunbjørn, utendørs, person&#10;&#10;Automatisk generert beskrivelse">
            <a:extLst>
              <a:ext uri="{FF2B5EF4-FFF2-40B4-BE49-F238E27FC236}">
                <a16:creationId xmlns:a16="http://schemas.microsoft.com/office/drawing/2014/main" id="{E0FBCC91-FC58-E860-9D67-B07A3DA9D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 r="5" b="5"/>
          <a:stretch/>
        </p:blipFill>
        <p:spPr>
          <a:xfrm>
            <a:off x="5027601" y="1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</p:spPr>
      </p:pic>
      <p:pic>
        <p:nvPicPr>
          <p:cNvPr id="5" name="Bilde 4" descr="Et bilde som inneholder innendørs, klær, mann, konstruksjon&#10;&#10;Automatisk generert beskrivelse">
            <a:extLst>
              <a:ext uri="{FF2B5EF4-FFF2-40B4-BE49-F238E27FC236}">
                <a16:creationId xmlns:a16="http://schemas.microsoft.com/office/drawing/2014/main" id="{C6190C96-E121-2834-3224-8A937BC533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" r="1" b="1"/>
          <a:stretch/>
        </p:blipFill>
        <p:spPr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</p:spPr>
      </p:pic>
      <p:pic>
        <p:nvPicPr>
          <p:cNvPr id="9" name="Bilde 8" descr="Et bilde som inneholder person, innendørs, klær, tønne&#10;&#10;Automatisk generert beskrivelse">
            <a:extLst>
              <a:ext uri="{FF2B5EF4-FFF2-40B4-BE49-F238E27FC236}">
                <a16:creationId xmlns:a16="http://schemas.microsoft.com/office/drawing/2014/main" id="{399640C0-930A-DE5D-F587-B666EB6823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" r="3" b="3"/>
          <a:stretch/>
        </p:blipFill>
        <p:spPr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</p:spPr>
      </p:pic>
      <p:pic>
        <p:nvPicPr>
          <p:cNvPr id="7" name="Bilde 6" descr="Et bilde som inneholder danser, klær, person, Dans&#10;&#10;Automatisk generert beskrivelse">
            <a:extLst>
              <a:ext uri="{FF2B5EF4-FFF2-40B4-BE49-F238E27FC236}">
                <a16:creationId xmlns:a16="http://schemas.microsoft.com/office/drawing/2014/main" id="{D91D1701-BA4F-9405-D223-B356A846A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6" r="-4" b="5000"/>
          <a:stretch/>
        </p:blipFill>
        <p:spPr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DCE61CF-3089-08FF-5C6A-EF8C613EF0E5}"/>
              </a:ext>
            </a:extLst>
          </p:cNvPr>
          <p:cNvSpPr txBox="1"/>
          <p:nvPr/>
        </p:nvSpPr>
        <p:spPr>
          <a:xfrm>
            <a:off x="-91050" y="6547240"/>
            <a:ext cx="213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808080"/>
                </a:highlight>
              </a:rPr>
              <a:t>Eventyrene.no</a:t>
            </a:r>
          </a:p>
        </p:txBody>
      </p:sp>
    </p:spTree>
    <p:extLst>
      <p:ext uri="{BB962C8B-B14F-4D97-AF65-F5344CB8AC3E}">
        <p14:creationId xmlns:p14="http://schemas.microsoft.com/office/powerpoint/2010/main" val="2908479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ECF78C-1048-456C-88A0-441412321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" y="292608"/>
            <a:ext cx="1762956" cy="3182112"/>
          </a:xfrm>
          <a:custGeom>
            <a:avLst/>
            <a:gdLst>
              <a:gd name="connsiteX0" fmla="*/ 171900 w 1762956"/>
              <a:gd name="connsiteY0" fmla="*/ 0 h 3182112"/>
              <a:gd name="connsiteX1" fmla="*/ 1762956 w 1762956"/>
              <a:gd name="connsiteY1" fmla="*/ 1591056 h 3182112"/>
              <a:gd name="connsiteX2" fmla="*/ 171900 w 1762956"/>
              <a:gd name="connsiteY2" fmla="*/ 3182112 h 3182112"/>
              <a:gd name="connsiteX3" fmla="*/ 9224 w 1762956"/>
              <a:gd name="connsiteY3" fmla="*/ 3173898 h 3182112"/>
              <a:gd name="connsiteX4" fmla="*/ 0 w 1762956"/>
              <a:gd name="connsiteY4" fmla="*/ 3172490 h 3182112"/>
              <a:gd name="connsiteX5" fmla="*/ 0 w 1762956"/>
              <a:gd name="connsiteY5" fmla="*/ 9622 h 3182112"/>
              <a:gd name="connsiteX6" fmla="*/ 9224 w 1762956"/>
              <a:gd name="connsiteY6" fmla="*/ 8215 h 3182112"/>
              <a:gd name="connsiteX7" fmla="*/ 171900 w 1762956"/>
              <a:gd name="connsiteY7" fmla="*/ 0 h 31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2956" h="3182112">
                <a:moveTo>
                  <a:pt x="171900" y="0"/>
                </a:moveTo>
                <a:cubicBezTo>
                  <a:pt x="1050616" y="0"/>
                  <a:pt x="1762956" y="712340"/>
                  <a:pt x="1762956" y="1591056"/>
                </a:cubicBezTo>
                <a:cubicBezTo>
                  <a:pt x="1762956" y="2469772"/>
                  <a:pt x="1050616" y="3182112"/>
                  <a:pt x="171900" y="3182112"/>
                </a:cubicBezTo>
                <a:cubicBezTo>
                  <a:pt x="116980" y="3182112"/>
                  <a:pt x="62710" y="3179330"/>
                  <a:pt x="9224" y="3173898"/>
                </a:cubicBezTo>
                <a:lnTo>
                  <a:pt x="0" y="3172490"/>
                </a:lnTo>
                <a:lnTo>
                  <a:pt x="0" y="9622"/>
                </a:lnTo>
                <a:lnTo>
                  <a:pt x="9224" y="8215"/>
                </a:lnTo>
                <a:cubicBezTo>
                  <a:pt x="62710" y="2783"/>
                  <a:pt x="116980" y="0"/>
                  <a:pt x="1719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Bilde 8" descr="Et bilde som inneholder klær, innendørs, person, tønne&#10;&#10;Automatisk generert beskrivelse">
            <a:extLst>
              <a:ext uri="{FF2B5EF4-FFF2-40B4-BE49-F238E27FC236}">
                <a16:creationId xmlns:a16="http://schemas.microsoft.com/office/drawing/2014/main" id="{411CC7ED-D9D3-BE5A-CEFA-CB5ED1C19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5" r="21357" b="-4"/>
          <a:stretch/>
        </p:blipFill>
        <p:spPr>
          <a:xfrm>
            <a:off x="-6" y="457200"/>
            <a:ext cx="1598364" cy="2852928"/>
          </a:xfrm>
          <a:custGeom>
            <a:avLst/>
            <a:gdLst/>
            <a:ahLst/>
            <a:cxnLst/>
            <a:rect l="l" t="t" r="r" b="b"/>
            <a:pathLst>
              <a:path w="1598364" h="2852928">
                <a:moveTo>
                  <a:pt x="171900" y="0"/>
                </a:moveTo>
                <a:cubicBezTo>
                  <a:pt x="959714" y="0"/>
                  <a:pt x="1598364" y="638650"/>
                  <a:pt x="1598364" y="1426464"/>
                </a:cubicBezTo>
                <a:cubicBezTo>
                  <a:pt x="1598364" y="2214278"/>
                  <a:pt x="959714" y="2852928"/>
                  <a:pt x="171900" y="2852928"/>
                </a:cubicBezTo>
                <a:cubicBezTo>
                  <a:pt x="122662" y="2852928"/>
                  <a:pt x="74006" y="2850433"/>
                  <a:pt x="26052" y="2845563"/>
                </a:cubicBezTo>
                <a:lnTo>
                  <a:pt x="0" y="2841587"/>
                </a:lnTo>
                <a:lnTo>
                  <a:pt x="0" y="11341"/>
                </a:lnTo>
                <a:lnTo>
                  <a:pt x="26052" y="7365"/>
                </a:lnTo>
                <a:cubicBezTo>
                  <a:pt x="74006" y="2495"/>
                  <a:pt x="122662" y="0"/>
                  <a:pt x="171900" y="0"/>
                </a:cubicBezTo>
                <a:close/>
              </a:path>
            </a:pathLst>
          </a:cu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F4C8155D-EBB3-4B50-B945-2D47A2C5C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78307" y="2926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Bilde 10" descr="Et bilde som inneholder tre, fugl, gren, utendørs&#10;&#10;Automatisk generert beskrivelse">
            <a:extLst>
              <a:ext uri="{FF2B5EF4-FFF2-40B4-BE49-F238E27FC236}">
                <a16:creationId xmlns:a16="http://schemas.microsoft.com/office/drawing/2014/main" id="{1E69BEF2-9408-2C24-090B-AAFF3A0C1C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-4"/>
          <a:stretch/>
        </p:blipFill>
        <p:spPr>
          <a:xfrm>
            <a:off x="2142899" y="457200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EE99A833-6C48-4919-98F7-4D15C7369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75776" y="2926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Bilde 14" descr="Et bilde som inneholder gress, sau, utendørs, gjeter&#10;&#10;Automatisk generert beskrivelse">
            <a:extLst>
              <a:ext uri="{FF2B5EF4-FFF2-40B4-BE49-F238E27FC236}">
                <a16:creationId xmlns:a16="http://schemas.microsoft.com/office/drawing/2014/main" id="{9FF207AD-5FD4-5D53-E4C5-0D09E4BE15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-4"/>
          <a:stretch/>
        </p:blipFill>
        <p:spPr>
          <a:xfrm>
            <a:off x="5540368" y="457200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CF523106-7311-45AB-A97A-9BE6E22AC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3245" y="302170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Bilde 16" descr="Et bilde som inneholder maling, tre, klær, tegning&#10;&#10;Automatisk generert beskrivelse">
            <a:extLst>
              <a:ext uri="{FF2B5EF4-FFF2-40B4-BE49-F238E27FC236}">
                <a16:creationId xmlns:a16="http://schemas.microsoft.com/office/drawing/2014/main" id="{0F29675F-9757-F1AC-1EF2-C52BB9F595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-4"/>
          <a:stretch/>
        </p:blipFill>
        <p:spPr>
          <a:xfrm>
            <a:off x="8937837" y="466762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837782-6763-2633-5A5F-F36A5E6F5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08" y="3639312"/>
            <a:ext cx="6147941" cy="2485709"/>
          </a:xfrm>
        </p:spPr>
        <p:txBody>
          <a:bodyPr anchor="t">
            <a:normAutofit fontScale="92500"/>
          </a:bodyPr>
          <a:lstStyle/>
          <a:p>
            <a:pPr marL="0" indent="0">
              <a:buNone/>
            </a:pPr>
            <a:r>
              <a:rPr lang="nb-NO" sz="5400" dirty="0"/>
              <a:t>Besøk Eventyrene.no for å lese, lytte og se dine favoritteventyr!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C1CFE70-2BD5-4661-8AF9-D097E65E7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9027" y="338505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Bilde 24" descr="Et bilde som inneholder danser, klær, person, Dans&#10;&#10;Automatisk generert beskrivelse">
            <a:extLst>
              <a:ext uri="{FF2B5EF4-FFF2-40B4-BE49-F238E27FC236}">
                <a16:creationId xmlns:a16="http://schemas.microsoft.com/office/drawing/2014/main" id="{515CD422-B392-279E-A414-DFC551F780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-4"/>
          <a:stretch/>
        </p:blipFill>
        <p:spPr>
          <a:xfrm>
            <a:off x="7223619" y="3549650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A6B4445-DDB3-4971-8FBA-4DCAF08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429044" y="3319690"/>
            <a:ext cx="1762956" cy="3182112"/>
          </a:xfrm>
          <a:custGeom>
            <a:avLst/>
            <a:gdLst>
              <a:gd name="connsiteX0" fmla="*/ 171900 w 1762956"/>
              <a:gd name="connsiteY0" fmla="*/ 0 h 3182112"/>
              <a:gd name="connsiteX1" fmla="*/ 1762956 w 1762956"/>
              <a:gd name="connsiteY1" fmla="*/ 1591056 h 3182112"/>
              <a:gd name="connsiteX2" fmla="*/ 171900 w 1762956"/>
              <a:gd name="connsiteY2" fmla="*/ 3182112 h 3182112"/>
              <a:gd name="connsiteX3" fmla="*/ 9224 w 1762956"/>
              <a:gd name="connsiteY3" fmla="*/ 3173898 h 3182112"/>
              <a:gd name="connsiteX4" fmla="*/ 0 w 1762956"/>
              <a:gd name="connsiteY4" fmla="*/ 3172490 h 3182112"/>
              <a:gd name="connsiteX5" fmla="*/ 0 w 1762956"/>
              <a:gd name="connsiteY5" fmla="*/ 9622 h 3182112"/>
              <a:gd name="connsiteX6" fmla="*/ 9224 w 1762956"/>
              <a:gd name="connsiteY6" fmla="*/ 8215 h 3182112"/>
              <a:gd name="connsiteX7" fmla="*/ 171900 w 1762956"/>
              <a:gd name="connsiteY7" fmla="*/ 0 h 31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2956" h="3182112">
                <a:moveTo>
                  <a:pt x="171900" y="0"/>
                </a:moveTo>
                <a:cubicBezTo>
                  <a:pt x="1050616" y="0"/>
                  <a:pt x="1762956" y="712340"/>
                  <a:pt x="1762956" y="1591056"/>
                </a:cubicBezTo>
                <a:cubicBezTo>
                  <a:pt x="1762956" y="2469772"/>
                  <a:pt x="1050616" y="3182112"/>
                  <a:pt x="171900" y="3182112"/>
                </a:cubicBezTo>
                <a:cubicBezTo>
                  <a:pt x="116980" y="3182112"/>
                  <a:pt x="62710" y="3179330"/>
                  <a:pt x="9224" y="3173898"/>
                </a:cubicBezTo>
                <a:lnTo>
                  <a:pt x="0" y="3172490"/>
                </a:lnTo>
                <a:lnTo>
                  <a:pt x="0" y="9622"/>
                </a:lnTo>
                <a:lnTo>
                  <a:pt x="9224" y="8215"/>
                </a:lnTo>
                <a:cubicBezTo>
                  <a:pt x="62710" y="2783"/>
                  <a:pt x="116980" y="0"/>
                  <a:pt x="1719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Bilde 22" descr="Et bilde som inneholder Menneskeansikt, person, klær, innendørs&#10;&#10;Automatisk generert beskrivelse">
            <a:extLst>
              <a:ext uri="{FF2B5EF4-FFF2-40B4-BE49-F238E27FC236}">
                <a16:creationId xmlns:a16="http://schemas.microsoft.com/office/drawing/2014/main" id="{41BD22C6-CEB0-A242-602A-8A41975ECD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3" r="17109" b="-4"/>
          <a:stretch/>
        </p:blipFill>
        <p:spPr>
          <a:xfrm>
            <a:off x="10593636" y="3484282"/>
            <a:ext cx="1598364" cy="2852928"/>
          </a:xfrm>
          <a:custGeom>
            <a:avLst/>
            <a:gdLst/>
            <a:ahLst/>
            <a:cxnLst/>
            <a:rect l="l" t="t" r="r" b="b"/>
            <a:pathLst>
              <a:path w="1598364" h="2852928">
                <a:moveTo>
                  <a:pt x="1426464" y="0"/>
                </a:moveTo>
                <a:cubicBezTo>
                  <a:pt x="1475702" y="0"/>
                  <a:pt x="1524358" y="2495"/>
                  <a:pt x="1572312" y="7365"/>
                </a:cubicBezTo>
                <a:lnTo>
                  <a:pt x="1598364" y="11341"/>
                </a:lnTo>
                <a:lnTo>
                  <a:pt x="1598364" y="2841587"/>
                </a:lnTo>
                <a:lnTo>
                  <a:pt x="1572312" y="2845563"/>
                </a:lnTo>
                <a:cubicBezTo>
                  <a:pt x="1524358" y="2850433"/>
                  <a:pt x="1475702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58150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eca1ec4-5a64-407b-9778-9f9147b7a293}" enabled="0" method="" siteId="{5eca1ec4-5a64-407b-9778-9f9147b7a29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309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5" baseType="lpstr">
      <vt:lpstr>__fkGroteskNeue_598ab8</vt:lpstr>
      <vt:lpstr>Aptos</vt:lpstr>
      <vt:lpstr>Aptos Display</vt:lpstr>
      <vt:lpstr>Arial</vt:lpstr>
      <vt:lpstr>Calibri</vt:lpstr>
      <vt:lpstr>Office-tema</vt:lpstr>
      <vt:lpstr>Eventyr</vt:lpstr>
      <vt:lpstr>Hva er eventyr?</vt:lpstr>
      <vt:lpstr>Sjangertrekk </vt:lpstr>
      <vt:lpstr>Sjangertrekk</vt:lpstr>
      <vt:lpstr>Innsamlingen av eventyr  </vt:lpstr>
      <vt:lpstr>Betydning for norsk kultur </vt:lpstr>
      <vt:lpstr>Betydning for norsk kultur </vt:lpstr>
      <vt:lpstr>Quiz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Karl Kristoffer Olsen</dc:creator>
  <cp:lastModifiedBy>Karl Kristoffer Olsen</cp:lastModifiedBy>
  <cp:revision>4</cp:revision>
  <dcterms:created xsi:type="dcterms:W3CDTF">2024-09-22T18:52:04Z</dcterms:created>
  <dcterms:modified xsi:type="dcterms:W3CDTF">2024-09-22T20:31:08Z</dcterms:modified>
</cp:coreProperties>
</file>